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61" r:id="rId6"/>
    <p:sldId id="262" r:id="rId7"/>
    <p:sldId id="263" r:id="rId8"/>
    <p:sldId id="264" r:id="rId9"/>
    <p:sldId id="265" r:id="rId10"/>
    <p:sldId id="267" r:id="rId11"/>
    <p:sldId id="268" r:id="rId12"/>
    <p:sldId id="269" r:id="rId13"/>
    <p:sldId id="271" r:id="rId14"/>
    <p:sldId id="266" r:id="rId15"/>
    <p:sldId id="270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A280-B273-4170-A449-FB52DE007599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71782-9EDF-4C79-8D14-3821805C5D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0313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A280-B273-4170-A449-FB52DE007599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71782-9EDF-4C79-8D14-3821805C5D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6308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A280-B273-4170-A449-FB52DE007599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71782-9EDF-4C79-8D14-3821805C5D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8769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A280-B273-4170-A449-FB52DE007599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71782-9EDF-4C79-8D14-3821805C5D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7107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A280-B273-4170-A449-FB52DE007599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71782-9EDF-4C79-8D14-3821805C5D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3954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A280-B273-4170-A449-FB52DE007599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71782-9EDF-4C79-8D14-3821805C5D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8331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A280-B273-4170-A449-FB52DE007599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71782-9EDF-4C79-8D14-3821805C5D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26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A280-B273-4170-A449-FB52DE007599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71782-9EDF-4C79-8D14-3821805C5D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4724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A280-B273-4170-A449-FB52DE007599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71782-9EDF-4C79-8D14-3821805C5D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6633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A280-B273-4170-A449-FB52DE007599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71782-9EDF-4C79-8D14-3821805C5D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0991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A280-B273-4170-A449-FB52DE007599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71782-9EDF-4C79-8D14-3821805C5D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6234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FFA280-B273-4170-A449-FB52DE007599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71782-9EDF-4C79-8D14-3821805C5D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9842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8258" y="2212257"/>
            <a:ext cx="11145552" cy="1766109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психологического комфорта в группах детского сада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28489" y="5574891"/>
            <a:ext cx="2963511" cy="1178844"/>
          </a:xfrm>
        </p:spPr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Педагог-психолог :</a:t>
            </a:r>
          </a:p>
          <a:p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Кириченко Е.А.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1525772" y="317069"/>
            <a:ext cx="9144000" cy="74306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дошкольное учреждение детский сад «Сказка»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7786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4631" y="365125"/>
            <a:ext cx="11611897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создания условий психологически комфортного пребывания ребёнка в детском саду необходимо: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109" y="2506662"/>
            <a:ext cx="10515600" cy="4351338"/>
          </a:xfrm>
        </p:spPr>
        <p:txBody>
          <a:bodyPr/>
          <a:lstStyle/>
          <a:p>
            <a:pPr>
              <a:defRPr/>
            </a:pPr>
            <a:r>
              <a:rPr lang="ru-RU" sz="3200" dirty="0">
                <a:solidFill>
                  <a:schemeClr val="accent6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Принимать каждого ребёнка таким, какой он есть.</a:t>
            </a:r>
          </a:p>
          <a:p>
            <a:pPr>
              <a:defRPr/>
            </a:pPr>
            <a:r>
              <a:rPr lang="ru-RU" sz="3200" dirty="0">
                <a:solidFill>
                  <a:schemeClr val="accent6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Опираться на добровольную помощь детей.</a:t>
            </a:r>
          </a:p>
          <a:p>
            <a:pPr>
              <a:defRPr/>
            </a:pPr>
            <a:r>
              <a:rPr lang="ru-RU" sz="3200" dirty="0">
                <a:solidFill>
                  <a:schemeClr val="accent6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Быть затейником и участником детских игр и забав.</a:t>
            </a:r>
          </a:p>
          <a:p>
            <a:pPr>
              <a:defRPr/>
            </a:pPr>
            <a:r>
              <a:rPr lang="ru-RU" sz="3200" dirty="0">
                <a:solidFill>
                  <a:schemeClr val="accent6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затруднительных  для ребенка ситуациях  ориентироваться на возрастные и индивидуальные особенности: быть всегда вместе с ним.</a:t>
            </a:r>
          </a:p>
          <a:p>
            <a:pPr>
              <a:defRPr/>
            </a:pPr>
            <a:r>
              <a:rPr lang="ru-RU" sz="3200" dirty="0">
                <a:solidFill>
                  <a:schemeClr val="accent6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Привлекать родителей к образовательному процессу.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22398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Помните: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8936" y="2110761"/>
            <a:ext cx="10515600" cy="4351338"/>
          </a:xfrm>
        </p:spPr>
        <p:txBody>
          <a:bodyPr/>
          <a:lstStyle/>
          <a:p>
            <a:pPr>
              <a:defRPr/>
            </a:pPr>
            <a:r>
              <a:rPr lang="ru-RU" sz="3200" dirty="0">
                <a:solidFill>
                  <a:schemeClr val="accent6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вам ничего не должен.</a:t>
            </a:r>
          </a:p>
          <a:p>
            <a:pPr>
              <a:defRPr/>
            </a:pPr>
            <a:r>
              <a:rPr lang="ru-RU" sz="3200" dirty="0">
                <a:solidFill>
                  <a:schemeClr val="accent6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Добиваться соблюдения от ребенка социальных норм и правил с учетом его состояния и интересов.</a:t>
            </a:r>
          </a:p>
          <a:p>
            <a:pPr>
              <a:defRPr/>
            </a:pPr>
            <a:r>
              <a:rPr lang="ru-RU" sz="3200" dirty="0">
                <a:solidFill>
                  <a:schemeClr val="accent6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навязывать своих правил и требований.</a:t>
            </a:r>
          </a:p>
          <a:p>
            <a:pPr>
              <a:defRPr/>
            </a:pPr>
            <a:r>
              <a:rPr lang="ru-RU" sz="3200" dirty="0">
                <a:solidFill>
                  <a:schemeClr val="accent6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Меньше запретов и требований.</a:t>
            </a:r>
          </a:p>
          <a:p>
            <a:pPr>
              <a:defRPr/>
            </a:pPr>
            <a:r>
              <a:rPr lang="ru-RU" sz="3200" dirty="0">
                <a:solidFill>
                  <a:schemeClr val="accent6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Тихий, застенчивый ребенок также нуждается в помощи, как и отъявленный драчун.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0084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7696" y="148816"/>
            <a:ext cx="10515600" cy="863907"/>
          </a:xfrm>
        </p:spPr>
        <p:txBody>
          <a:bodyPr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Психологически комфортная среда: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8265" y="1373341"/>
            <a:ext cx="10515600" cy="4351338"/>
          </a:xfrm>
        </p:spPr>
        <p:txBody>
          <a:bodyPr>
            <a:noAutofit/>
          </a:bodyPr>
          <a:lstStyle/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организацию зоны для психологической разгрузки;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агрессивных детей способам выражения гнева в приемлемой форме;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детей умению владеть собой в различных ситуациях, приемам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саморегуляции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 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детей бесконфликтному общению с помощью эмоционально-развивающих игр;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самооценки тревожных, неуверенных в себе детей;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детей навыкам сотрудничества и согласованным действиям в команде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17758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Психологические речевые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настройки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7987" y="1533833"/>
            <a:ext cx="11235813" cy="4967595"/>
          </a:xfrm>
        </p:spPr>
        <p:txBody>
          <a:bodyPr/>
          <a:lstStyle/>
          <a:p>
            <a:pPr marL="0" indent="0">
              <a:buNone/>
            </a:pPr>
            <a:r>
              <a:rPr lang="ru-RU" b="1" dirty="0"/>
              <a:t>Цель речевых настроек</a:t>
            </a:r>
            <a:r>
              <a:rPr lang="ru-RU" dirty="0"/>
              <a:t> – создание в группе положительного эмоционального фона, атмосферы доброжелательности и защищенности.</a:t>
            </a:r>
          </a:p>
          <a:p>
            <a:pPr marL="0" indent="0">
              <a:buNone/>
            </a:pPr>
            <a:r>
              <a:rPr lang="ru-RU" b="1" dirty="0"/>
              <a:t>Основное предназначение – создание хорошего настроения. </a:t>
            </a:r>
            <a:endParaRPr lang="ru-RU" b="1" dirty="0" smtClean="0"/>
          </a:p>
          <a:p>
            <a:pPr marL="0" indent="0">
              <a:buNone/>
            </a:pPr>
            <a:r>
              <a:rPr lang="ru-RU" dirty="0"/>
              <a:t>Они могут проводиться утром, после зарядки, дети и воспитатель становятся в круг, держась за руки. При произнесении речевых настроек голос воспитателя полностью должен соответствовать тому, что он говорит, то есть голосом и мимикой должны передаваться доброжелательность и радость встречи и т.д.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45716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107994" cy="1325563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Методики изучения оценки психологического климата и эмоционального благополучия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9103" y="2199251"/>
            <a:ext cx="10515600" cy="4351338"/>
          </a:xfrm>
        </p:spPr>
        <p:txBody>
          <a:bodyPr>
            <a:norm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Рисунок «Я в своей группе детского сада».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Цветовая диагностика «Домики».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Тест на эмоциональное отношение.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«Атмосфера в моей группе».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Социометрия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4777" y="4007721"/>
            <a:ext cx="2928938" cy="292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04184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4407" y="140734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5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5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Международный день «&lt;strong&gt;спасибо&lt;/strong&gt;» | Библиотеки Архангельска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409"/>
          <a:stretch/>
        </p:blipFill>
        <p:spPr>
          <a:xfrm>
            <a:off x="4175484" y="3186695"/>
            <a:ext cx="4093446" cy="3497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2847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324465" y="1868130"/>
            <a:ext cx="11543071" cy="36281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Комфорт это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условия жизни, пребывания, обстановка, обеспечивающая удобство, спокойствие и уют (Толковый словарь С.И. Ожегов). </a:t>
            </a: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Психологический 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комфорт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условия жизни, при которых ребенок чувствует себя спокойно, нет необходимости защищаться. </a:t>
            </a: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880852" y="275377"/>
            <a:ext cx="5958347" cy="1140468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такое комфорт? </a:t>
            </a:r>
            <a:endParaRPr lang="ru-RU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6344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85290" y="196719"/>
            <a:ext cx="2978888" cy="1024455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</a:t>
            </a:r>
            <a:endParaRPr lang="ru-RU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47329" y="3030278"/>
            <a:ext cx="3498111" cy="156298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Физическое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391246" y="1522282"/>
            <a:ext cx="3366977" cy="128654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Эмоциональное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963786" y="3030278"/>
            <a:ext cx="3687440" cy="156298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Интеллектуальное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391246" y="5213497"/>
            <a:ext cx="3207488" cy="144248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Духовное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четверенная стрелка 7"/>
          <p:cNvSpPr/>
          <p:nvPr/>
        </p:nvSpPr>
        <p:spPr>
          <a:xfrm>
            <a:off x="4800157" y="2966631"/>
            <a:ext cx="2418021" cy="1945758"/>
          </a:xfrm>
          <a:prstGeom prst="quad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9046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27819" y="119318"/>
            <a:ext cx="12319819" cy="1325563"/>
          </a:xfrm>
        </p:spPr>
        <p:txBody>
          <a:bodyPr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Последствия психологического дискомфорта: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747" y="2120593"/>
            <a:ext cx="11068665" cy="3995072"/>
          </a:xfrm>
        </p:spPr>
        <p:txBody>
          <a:bodyPr>
            <a:normAutofit/>
          </a:bodyPr>
          <a:lstStyle/>
          <a:p>
            <a:r>
              <a:rPr lang="ru-RU" alt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Появление фобий, страхов, тревожности, повышенной агрессивности;</a:t>
            </a:r>
          </a:p>
          <a:p>
            <a:r>
              <a:rPr lang="ru-RU" alt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Соматические расстройства;</a:t>
            </a:r>
          </a:p>
          <a:p>
            <a:r>
              <a:rPr lang="ru-RU" alt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Психологические травмы в детстве, психологическая защита в зрелом возрасте: позиция избегания, проявления агрессивных поведенческих реакций.</a:t>
            </a:r>
          </a:p>
        </p:txBody>
      </p:sp>
    </p:spTree>
    <p:extLst>
      <p:ext uri="{BB962C8B-B14F-4D97-AF65-F5344CB8AC3E}">
        <p14:creationId xmlns:p14="http://schemas.microsoft.com/office/powerpoint/2010/main" val="3787684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7089" y="404455"/>
            <a:ext cx="11402961" cy="112937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Атмосфера в группе детского сада определяется: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5244" y="2415560"/>
            <a:ext cx="11029335" cy="37394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Отношениями между воспитателем и детьми;</a:t>
            </a:r>
          </a:p>
          <a:p>
            <a:pPr marL="0" indent="0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Отношениями между самими детьми;</a:t>
            </a:r>
          </a:p>
          <a:p>
            <a:pPr marL="0" indent="0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Отношениями между воспитателями;</a:t>
            </a:r>
          </a:p>
          <a:p>
            <a:pPr marL="0" indent="0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Отношениями между воспитателями и родителями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5172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7529" y="1023886"/>
            <a:ext cx="10488561" cy="3970901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Влияние стилей педагогического общения на благоприятный психологический комфорт в группе</a:t>
            </a:r>
          </a:p>
        </p:txBody>
      </p:sp>
    </p:spTree>
    <p:extLst>
      <p:ext uri="{BB962C8B-B14F-4D97-AF65-F5344CB8AC3E}">
        <p14:creationId xmlns:p14="http://schemas.microsoft.com/office/powerpoint/2010/main" val="952306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81632" y="129152"/>
            <a:ext cx="6418006" cy="1040888"/>
          </a:xfrm>
        </p:spPr>
        <p:txBody>
          <a:bodyPr/>
          <a:lstStyle/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Авторитарный стиль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7762" y="1569987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 – руководитель, организатор; дети – исполнители (несамостоятельные, безынициативные)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педагога: «Доверяй, но проверяй» (недостает уважения, доверия к личности ребенка);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Ожидание беспрекословного послушания, повиновения;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учитывает отношения между детьми;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признает ошибки;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Низко оценивает возможности детей;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Публично указывает ребенку на его ошибки, недостатки поведения.</a:t>
            </a:r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99028" y="4266766"/>
            <a:ext cx="2743717" cy="230118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25347689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22901"/>
          </a:xfrm>
        </p:spPr>
        <p:txBody>
          <a:bodyPr/>
          <a:lstStyle/>
          <a:p>
            <a:pPr algn="ctr"/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Либеральный стиль (попустительский)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7426" y="1690688"/>
            <a:ext cx="10515600" cy="4798602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 безынициативен, недостаточно ответственен;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Переоценивает возможности детей;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своих требований не проверяет;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Нерешителен;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 власти детей;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учитывает взаимоотношения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группе;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 настроения.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1976" y="4005081"/>
            <a:ext cx="2801869" cy="2751368"/>
          </a:xfrm>
          <a:prstGeom prst="rect">
            <a:avLst/>
          </a:prstGeom>
          <a:noFill/>
          <a:ln w="9525">
            <a:solidFill>
              <a:schemeClr val="tx1">
                <a:lumMod val="60000"/>
                <a:lumOff val="40000"/>
              </a:schemeClr>
            </a:solidFill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9996284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26142"/>
            <a:ext cx="10515600" cy="973394"/>
          </a:xfrm>
        </p:spPr>
        <p:txBody>
          <a:bodyPr/>
          <a:lstStyle/>
          <a:p>
            <a:pPr algn="ctr"/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Демократический стиль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4129" y="1317522"/>
            <a:ext cx="11395587" cy="5309419"/>
          </a:xfrm>
        </p:spPr>
        <p:txBody>
          <a:bodyPr/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 учитывает особенности возраста детей, оптимально делит функции между собой и детьми;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Изучает и учитывает межличностные взаимоотношения;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Проявляет максимум требований, максимум уважения;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Испытывает потребность в 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обратной связи от детей;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Умеет признавать ошибки;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Предпочитает плодотворный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разговор</a:t>
            </a:r>
          </a:p>
          <a:p>
            <a:pPr marL="0" indent="0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ребенком наедине.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745" y="3848073"/>
            <a:ext cx="2958149" cy="2778868"/>
          </a:xfrm>
          <a:prstGeom prst="rect">
            <a:avLst/>
          </a:prstGeom>
          <a:noFill/>
          <a:ln w="9525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149687117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</TotalTime>
  <Words>558</Words>
  <Application>Microsoft Office PowerPoint</Application>
  <PresentationFormat>Широкоэкранный</PresentationFormat>
  <Paragraphs>80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Тема Office</vt:lpstr>
      <vt:lpstr>Создание психологического комфорта в группах детского сада</vt:lpstr>
      <vt:lpstr>Что такое комфорт? </vt:lpstr>
      <vt:lpstr>Здоровье</vt:lpstr>
      <vt:lpstr>Последствия психологического дискомфорта:</vt:lpstr>
      <vt:lpstr>Атмосфера в группе детского сада определяется: </vt:lpstr>
      <vt:lpstr>Влияние стилей педагогического общения на благоприятный психологический комфорт в группе</vt:lpstr>
      <vt:lpstr>Авторитарный стиль</vt:lpstr>
      <vt:lpstr>Либеральный стиль (попустительский)</vt:lpstr>
      <vt:lpstr>Демократический стиль</vt:lpstr>
      <vt:lpstr>Для создания условий психологически комфортного пребывания ребёнка в детском саду необходимо:</vt:lpstr>
      <vt:lpstr>Помните:</vt:lpstr>
      <vt:lpstr>Психологически комфортная среда: </vt:lpstr>
      <vt:lpstr>Психологические речевые настройки </vt:lpstr>
      <vt:lpstr>Методики изучения оценки психологического климата и эмоционального благополучия</vt:lpstr>
      <vt:lpstr>Спасибо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Создание психологического комфорта в группах детского сада</dc:title>
  <dc:creator>Ekaterina Prohorenko</dc:creator>
  <cp:lastModifiedBy>Ekaterina Prohorenko</cp:lastModifiedBy>
  <cp:revision>14</cp:revision>
  <dcterms:created xsi:type="dcterms:W3CDTF">2022-10-24T04:16:11Z</dcterms:created>
  <dcterms:modified xsi:type="dcterms:W3CDTF">2022-10-26T06:08:05Z</dcterms:modified>
</cp:coreProperties>
</file>